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9" r:id="rId2"/>
    <p:sldId id="311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259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C0"/>
    <a:srgbClr val="F79B4F"/>
    <a:srgbClr val="EF720B"/>
    <a:srgbClr val="D89102"/>
    <a:srgbClr val="E20071"/>
    <a:srgbClr val="E20087"/>
    <a:srgbClr val="FFABCB"/>
    <a:srgbClr val="6F4001"/>
    <a:srgbClr val="CC9900"/>
    <a:srgbClr val="15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37" autoAdjust="0"/>
  </p:normalViewPr>
  <p:slideViewPr>
    <p:cSldViewPr>
      <p:cViewPr varScale="1">
        <p:scale>
          <a:sx n="63" d="100"/>
          <a:sy n="63" d="100"/>
        </p:scale>
        <p:origin x="159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5D875-62D5-4730-A983-1A2449A3AC98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043D2-9F66-43B7-847E-D9B5DD9E71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25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4375" y="2970885"/>
            <a:ext cx="8093365" cy="18324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4375" y="4803345"/>
            <a:ext cx="8080555" cy="1374345"/>
          </a:xfrm>
        </p:spPr>
        <p:txBody>
          <a:bodyPr>
            <a:normAutofit/>
          </a:bodyPr>
          <a:lstStyle>
            <a:lvl1pPr marL="0" indent="0" algn="r">
              <a:buNone/>
              <a:defRPr sz="2600">
                <a:solidFill>
                  <a:srgbClr val="EF720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443835"/>
            <a:ext cx="824607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79B4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054655"/>
            <a:ext cx="8246070" cy="397033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527605"/>
            <a:ext cx="7016195" cy="68488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79B4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291130"/>
            <a:ext cx="7016195" cy="4428445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369770"/>
            <a:ext cx="8076895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79B4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670" y="2050244"/>
            <a:ext cx="3817625" cy="773424"/>
          </a:xfrm>
        </p:spPr>
        <p:txBody>
          <a:bodyPr anchor="b"/>
          <a:lstStyle>
            <a:lvl1pPr marL="0" indent="0">
              <a:buNone/>
              <a:defRPr sz="24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670" y="2813769"/>
            <a:ext cx="3817625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705" y="2050244"/>
            <a:ext cx="3817625" cy="77342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705" y="2813769"/>
            <a:ext cx="3817625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maynardoliveira@gmail.com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FB784995-34EA-4AD9-BDBE-15D9CDE6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6345" y="4419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4D28D48-BC4B-2B5A-4B18-914AC9F732E4}"/>
              </a:ext>
            </a:extLst>
          </p:cNvPr>
          <p:cNvSpPr/>
          <p:nvPr/>
        </p:nvSpPr>
        <p:spPr>
          <a:xfrm>
            <a:off x="2281425" y="1138425"/>
            <a:ext cx="6260905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Redes Neurais Artificiais: Arquitetura, Funcionamento e Aplicações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FFA8B89-DFD3-8ED1-6897-CFA09AB923CF}"/>
              </a:ext>
            </a:extLst>
          </p:cNvPr>
          <p:cNvSpPr/>
          <p:nvPr/>
        </p:nvSpPr>
        <p:spPr>
          <a:xfrm>
            <a:off x="5145671" y="225959"/>
            <a:ext cx="3785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Prof.: Darlan</a:t>
            </a:r>
          </a:p>
        </p:txBody>
      </p:sp>
    </p:spTree>
    <p:extLst>
      <p:ext uri="{BB962C8B-B14F-4D97-AF65-F5344CB8AC3E}">
        <p14:creationId xmlns:p14="http://schemas.microsoft.com/office/powerpoint/2010/main" val="178180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443835"/>
            <a:ext cx="6566315" cy="427574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Os modelos de saco de palavras representam um documento como um vetor contendo a contagem de ocorrências de cada palavra. O TF- IDF é uma variação que leva em consideração a frequência das palavras atribuindo pesos diferentes às palavras com base em sua importância.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Saco de Palavras (Bag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Words)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486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Saco de Palavras (Bag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Words)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5F76A4-1871-7F23-4495-FB2B4B44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889" y="1749245"/>
            <a:ext cx="6943984" cy="29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7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545340"/>
            <a:ext cx="2932485" cy="3868825"/>
          </a:xfrm>
        </p:spPr>
        <p:txBody>
          <a:bodyPr>
            <a:normAutofit fontScale="92500"/>
          </a:bodyPr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Word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embeddings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são técnicas que representam palavras como vetores densos em um espaço vetorial de alta dimensão.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Eles capturam o significado semântico e relações entre palavras com base em seu contexto de uso.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Representação Vetorial de Palavras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1181FA-5501-23BA-479F-BFD8B8816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910" y="1596540"/>
            <a:ext cx="3924848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3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935CB0B-8A89-3600-B46D-80DF1463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01" y="3887115"/>
            <a:ext cx="2505425" cy="145752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4" y="1545340"/>
            <a:ext cx="6862575" cy="386882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Os modelos de linguagem neural, como BERT (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Bidirectional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Encoder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Representations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from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Transformers) e GPT (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Generative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Pre-trained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Transformer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), são redes neurais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pré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-treinadas que alcançaram resultados impressionantes em uma variedade de tarefas de PLN. Eles capturam o contexto bidirecional das palavras em uma frase e geram texto coerente e relevante.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de Linguagem Neural, como BERT e GPT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93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4" y="1545340"/>
            <a:ext cx="6862575" cy="386882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000" dirty="0">
                <a:solidFill>
                  <a:schemeClr val="tx1"/>
                </a:solidFill>
                <a:latin typeface="Arial Narrow" panose="020B0606020202030204" pitchFamily="34" charset="0"/>
              </a:rPr>
              <a:t>A análise de partes do discurso é o processo de atribuir a cada palavra em um texto uma categoria gramatical, como substantivo, verbo, adjetivo, etc. Isso ajuda a entender a estrutura gramatical das frases.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Partes do Discurso (POS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Tagging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FCD054-835C-91F7-804B-1CF64F253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245" y="2665475"/>
            <a:ext cx="4810796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71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596540"/>
            <a:ext cx="6862575" cy="386882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análise de dependência identifica as relações sintáticas entre as palavras em uma frase, representando-as como um grafo de dependência.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Isso ajuda a entender como as palavras estão conectadas umas às outras na estrutura da frase.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Dependência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527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6"/>
            <a:ext cx="6862575" cy="402153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 reconhecimento de entidades nomeadas é o processo de identificar e classificar entidades importantes em um texto, como nomes de pessoas, locais, organizações, datas, etc. Isso é útil para extrair informações importantes de textos não estruturados.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Reconhecimento de Entidades Nomeadas (NER)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E74406-0368-A985-5BD2-2582767E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670" y="3429000"/>
            <a:ext cx="6818330" cy="20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6"/>
            <a:ext cx="6862575" cy="402153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análise semântica aborda o significado das palavras e das frases em um contexto mais amplo. Isso inclui tarefas como compreensão de sentenças, análise de sentimentos e resolução de ambiguidades semânticas.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Semântica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E75E50-6A3F-46D8-91BC-40BCCE83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360" y="2957404"/>
            <a:ext cx="4581150" cy="25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0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6"/>
            <a:ext cx="4143755" cy="402153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tradução automática é uma das aplicações mais conhecidas do PLN, permitindo a tradução instantânea de texto entre diferentes idiomas.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 alinhamento de idiomas é o processo de encontrar correspondências entre textos em diferentes idiomas para facilitar a tradução.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Tradução Automática e Alinhamento de Idiomas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A3B5DA-4504-6CEE-39D9-0D78CD877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65" y="1392634"/>
            <a:ext cx="248637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3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6"/>
            <a:ext cx="6883295" cy="402153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 PLN também é usado para gerar automaticamente texto novo e relevante em várias áreas, como resumos de texto, redação de artigos e criação de conteúdo para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chatbots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Geração Automática de Texto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8B2002-2A77-2105-A689-5919074C9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10" y="2665475"/>
            <a:ext cx="7177135" cy="23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9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443835"/>
            <a:ext cx="6566315" cy="5039264"/>
          </a:xfrm>
        </p:spPr>
        <p:txBody>
          <a:bodyPr>
            <a:normAutofit/>
          </a:bodyPr>
          <a:lstStyle/>
          <a:p>
            <a:pPr marL="0" indent="45000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Processamento de Linguagem Natural (PLN) – é um campo da IA que se concentra na interação entre computadores e linguagem humana.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 PLN refere-se à capacidade dos computadores de entender, interpretar e gerar texto em linguagem natural.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Ele permite que os sistemas computacionais compreendam comandos, respondam a perguntas e até mesmo gerem texto de maneira semelhante à humana.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importância do PLN na área de IA reside na sua capacidade de permite a comunicação eficaz entre humanos e máquinas, abrindo portas para uma série de aplicações práticas.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Arquitetura, Funcionamento e Aplicações</a:t>
            </a:r>
            <a:r>
              <a:rPr lang="pt-BR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27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6"/>
            <a:ext cx="5059985" cy="402153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Chatbots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e assistentes virtuais são sistemas de software baseados em PLN que interagem com usuários em linguagem natural para responder a perguntas, fornecer informações ou executar tarefas específicas.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Chatbots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Assistentes Virtuais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6ACF5F-1FED-5611-CC9D-8E1A322E2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843" y="1596540"/>
            <a:ext cx="140989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6"/>
            <a:ext cx="6883295" cy="402153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 PLN também é usado para extrair informações úteis e insights de grandes volumes de texto não estruturado, como análise de sentimentos em mídias sociais, mineração de opiniões em avaliações de produtos e muito mais.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PLN em Big Data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AEA6BE-3038-399E-06A1-02D5B5992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868" y="3123590"/>
            <a:ext cx="4730642" cy="33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8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6"/>
            <a:ext cx="6883295" cy="402153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polissemia refere-se à ocorrência de uma mesma palavra com diferentes significados, enquanto a ambiguidade ocorre quando uma frase pode ter interpretações múltiplas. Lidar com essas nuances da linguagem natural é um desafio para os sistemas de PLN.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Polissemia e Ambiguidade na Linguagem Natural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B9CF875-02D1-79D8-B43C-973A4CC22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10" y="3530800"/>
            <a:ext cx="7320690" cy="25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6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3C3EE7-5EC2-7879-A1F5-3C1D8B3C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36" y="1467053"/>
            <a:ext cx="4039305" cy="4557932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6"/>
            <a:ext cx="3838345" cy="402153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linguagem natural é diversificada e pode variar de acordo com fatores como região geográfica, cultura e contexto social. Gírias, jargões e dialetos representam desafios adicionais para os sistemas de PLN.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Variações Linguísticas, como Gírias e Jargões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463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6"/>
            <a:ext cx="6883295" cy="402153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 PLN muitas vezes lida com textos não estruturados, como postagens em redes sociais, e precisa compreender o contexto e a intenção por trás das palavras para uma análise precisa. Isso pode ser especialmente desafiador em contextos complexos ou ambíguos.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Textos Não Estruturados e Contextos Complexos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439BF1-D45D-6591-856C-59055F006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334" y="3429000"/>
            <a:ext cx="5718996" cy="32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44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2512770"/>
            <a:ext cx="6883295" cy="295259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análise de dados pessoais por meio do PLN levanta preocupações sobre privacidade e segurança.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É essencial garantir que os dados dos usuários sejam protegidos e que a análise seja realizada de forma ética e transparente.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Privacidade e Segurança na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Dados Pessoais</a:t>
            </a:r>
            <a:endParaRPr lang="pt-BR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125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5"/>
            <a:ext cx="6883295" cy="40215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Os modelos de linguagem neural estão em constante desenvolvimento, com novas arquiteturas e técnicas emergindo para melhorar a capacidade de compreensão e geração de texto em linguagem natural.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Avanços em Modelos de Linguagem Neural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59E65B-CC5B-3709-4EF5-F9687709E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11" y="3123591"/>
            <a:ext cx="7320690" cy="25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58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5"/>
            <a:ext cx="6883295" cy="40215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 PLN está sendo cada vez mais integrado com outras áreas da Inteligência Artificial, como visão computacional e robótica, para criar sistemas mais inteligentes e abrangentes.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Integração de PLN com outras áreas da IA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72F969-ED65-6100-5896-E79CD48A7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531" y="3080214"/>
            <a:ext cx="6563641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06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5"/>
            <a:ext cx="6883295" cy="40215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O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Transfer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Learning serve para aproveitar o conhecimento adquirido durante o treinamento de um modelo em uma tarefa específica e aplicá-lo a uma tarefa relacionada, geralmente com conjuntos de dados menores ou diferentes.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Técnicas de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Transfer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Learning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497C85-DE2D-AC74-8CAF-35EE6A949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540" y="3073695"/>
            <a:ext cx="5497380" cy="37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1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5"/>
            <a:ext cx="6883295" cy="40215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Redes neurais artificiais (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ANNs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) são modelos computacionais inspirados na estrutura e funcionamento do cérebro humano. Elas consistem de neurônios artificiais interconectados em camadas, que são capazes de processar dados e aprender padrões de comportamento a partir de exemplos. Aqui estão alguns conceitos básicos sobre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ANNs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: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ECA146-C201-267C-AD0C-80593DB6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851" y="3804197"/>
            <a:ext cx="3961954" cy="28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7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443835"/>
            <a:ext cx="6566315" cy="1679755"/>
          </a:xfrm>
        </p:spPr>
        <p:txBody>
          <a:bodyPr>
            <a:normAutofit/>
          </a:bodyPr>
          <a:lstStyle/>
          <a:p>
            <a:pPr marL="0" indent="45000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Antes que um computador possa entender o texto em linguagem natural, é necessário realizar uma série de etapas de pré-processamento para limpar e preparar os dados de entrada.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Pré-Processamento de Texto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083EAF-D023-2C9D-C2D7-B481CB71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11" y="3198909"/>
            <a:ext cx="7320690" cy="23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4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5"/>
            <a:ext cx="6883295" cy="40215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Neurônios: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Em uma rede neural, um neurônio é uma unidade de processamento básica que recebe entradas, realiza uma operação matemática sobre essas entradas (geralmente uma soma ponderada) e produz uma saída.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07CCB7-9F0C-B4E3-F334-45254CFE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31" y="3045677"/>
            <a:ext cx="6299804" cy="35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48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5"/>
            <a:ext cx="6883295" cy="40215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Cada neurônio tem uma função de ativação que decide se a saída deve ser ativada ou não com base nas entradas.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056A8F-7E01-28B3-1CED-257E34158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05" y="2307460"/>
            <a:ext cx="6470612" cy="31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04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5"/>
            <a:ext cx="6883295" cy="506774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Arquiteturas populares: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Perceptron</a:t>
            </a: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Uma rede neural com uma única camada de neurônios. É a forma mais simples de rede neural.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8E720C-43B0-E112-019F-457BDF0C9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48" y="2741882"/>
            <a:ext cx="5428332" cy="398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04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5"/>
            <a:ext cx="6883295" cy="506774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Perceptron</a:t>
            </a: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multicamadas (MLP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): Consiste em múltiplas camadas de neurônios, geralmente uma camada de entrada, uma ou mais camadas ocultas e uma camada de saída. Pode ser usada para tarefas de classificação ou regressão.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2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ED2DF4-0232-D08A-6749-D606AF345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365" y="3352799"/>
            <a:ext cx="6675080" cy="31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29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5" y="1443835"/>
            <a:ext cx="6883295" cy="506774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Redes convolucionais (</a:t>
            </a:r>
            <a:r>
              <a:rPr lang="pt-BR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CNNs</a:t>
            </a: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):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Uma arquitetura especialmente eficaz para processamento de imagens e dados sequenciais. Elas utilizam filtros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convolutivos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para extrair características dos dados.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E181E4-8E9A-0C91-A219-1977ED7D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10" y="2910139"/>
            <a:ext cx="7320690" cy="372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0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749245"/>
            <a:ext cx="3653868" cy="47623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Redes recorrentes (</a:t>
            </a:r>
            <a:r>
              <a:rPr lang="pt-BR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RNNs</a:t>
            </a: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):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Uma arquitetura adequada para processamento de sequências de dados (como texto ou séries temporais).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As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RNNs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possuem loops internos que permitem que as saídas de estados anteriores sejam usadas como entrada para estados futuros.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BD8F1E-5B06-B8AF-B23B-3F5B11CC8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74" y="1647949"/>
            <a:ext cx="3229426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50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749245"/>
            <a:ext cx="6883294" cy="47623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Long</a:t>
            </a: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Short-</a:t>
            </a:r>
            <a:r>
              <a:rPr lang="pt-BR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Term</a:t>
            </a: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Memory</a:t>
            </a: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 (LSTM):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Um tipo de RNN que é projetado para lidar com dependências de longo prazo em sequências de dados, evitando o problema de "desvanecimento do gradiente" que pode ocorrer em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RNNs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simples.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A5E197-212A-3A4A-CFB2-31DF67047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05" y="3711970"/>
            <a:ext cx="6883293" cy="29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8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749245"/>
            <a:ext cx="6883294" cy="47623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Aprendizado: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As redes neurais aprendem ajustando os pesos das conexões entre neurônios. Isso é geralmente feito por meio de um processo chamado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backpropagation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, em que os erros entre a saída desejada e a saída real da rede são usados para ajustar os pesos de maneira que minimize o erro.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Funções de ativação: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Funções que determinam se um neurônio deve ser ativado ou não, dependendo do valor calculado. Algumas funções populares incluem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ReLU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Sigmoid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, e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Tanh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602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749245"/>
            <a:ext cx="6883294" cy="47623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As redes neurais artificiais (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ANNs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) têm uma ampla gama de aplicações práticas em diferentes campos devido à sua capacidade de aprender padrões complexos em dados. Aqui estão algumas das principais áreas em que as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ANNs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são utilizadas e exemplos de suas aplicações práticas: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neurais artificiais (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ANNs</a:t>
            </a: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327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443835"/>
            <a:ext cx="6883294" cy="506774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Classificação de Imagens: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Redes convolucionais (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CNNs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) são amplamente usadas para classificar imagens em diferentes categorias, como identificar tipos de objetos em imagens (por exemplo, carros, animais, etc.).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Reconhecimento de Imagem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832B2C-CD21-197E-0841-ED76ED3C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130" y="3276294"/>
            <a:ext cx="6460174" cy="35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08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443835"/>
            <a:ext cx="6566315" cy="1679755"/>
          </a:xfrm>
        </p:spPr>
        <p:txBody>
          <a:bodyPr>
            <a:normAutofit/>
          </a:bodyPr>
          <a:lstStyle/>
          <a:p>
            <a:pPr marL="0" indent="45000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tokenização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é o processo de dividir um texto em unidades significativas, como palavras, frases ou símbolos. Isso facilita a manipulação e a análise do texto pelos computadores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Tokenização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19C20B-93A5-F94C-7F00-328946F41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540" y="3059576"/>
            <a:ext cx="5125165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02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443835"/>
            <a:ext cx="6883294" cy="506774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As redes neurais podem ser treinadas para localizar e identificar vários objetos dentro de uma imagem.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Detecção de Objetos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285AB-2B86-2FF5-B9B5-EF93BF5A0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670" y="2613992"/>
            <a:ext cx="6818330" cy="350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6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443835"/>
            <a:ext cx="6883294" cy="506774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Essa técnica divide uma imagem em diferentes partes ou objetos com base nas suas características, sendo muito útil em áreas como análise médica de imagens e visão computacional.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Segmentação de Imagem: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4F680A-024E-2B8D-8A9D-EE331A7F2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669" y="2940326"/>
            <a:ext cx="6674775" cy="37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24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291130"/>
            <a:ext cx="6883294" cy="5220446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Reconhecimento de Fala: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Redes neurais são usadas para converter fala em texto, melhorando a precisão de sistemas de reconhecimento de voz.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Classificação de Áudio: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Classificação de sons como música, ruídos ambientais, ou tipos específicos de voz.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Geração de Áudio: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Redes neurais podem ser usadas para gerar novos sons ou música com base em exemplos de treinamento.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Processamento de Áudio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1B8E71-3BD8-4FC4-3064-BD81691D2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670" y="4358426"/>
            <a:ext cx="6754096" cy="23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7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749244"/>
            <a:ext cx="6883294" cy="47623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Previsão de Tempo: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As redes neurais, especialmente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LSTMs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, são usadas para prever padrões climáticos e condições meteorológicas futuras com base em dados históricos.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Análise Financeira: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Redes neurais são usadas para prever tendências de mercado, preços de ações e outros indicadores financeiros.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Monitoramento de Dados em Tempo Real: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Redes neurais podem monitorar e prever anomalias ou mudanças em dados em tempo real, como consumo de energia ou tráfego de rede.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de Séries Temporais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30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CA85F0A-2A7E-4FCC-4FD2-97DD1F2A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706" y="1749244"/>
            <a:ext cx="6883294" cy="476233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Processamento de Linguagem Natural: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Redes neurais, como as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LSTMs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, são amplamente usadas em tarefas de processamento de linguagem natural, como tradução automática, resumo de texto, análise de sentimento e respostas a perguntas.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anose="020B0606020202030204" pitchFamily="34" charset="0"/>
              </a:rPr>
              <a:t>Jogo e Estratégia: 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Redes neurais são usadas para criar agentes inteligentes em jogos e em tomada de decisões estratégicas.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96C606A0-3AF6-18A5-F347-AB872282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E8AA6073-BBB0-1E63-E9A2-7F9D89D5B78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Outras Aplicações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13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E1A963E-987F-4211-A7D4-BB9004AB2CB7}"/>
              </a:ext>
            </a:extLst>
          </p:cNvPr>
          <p:cNvGrpSpPr/>
          <p:nvPr/>
        </p:nvGrpSpPr>
        <p:grpSpPr>
          <a:xfrm>
            <a:off x="3044950" y="2665475"/>
            <a:ext cx="5650085" cy="1679755"/>
            <a:chOff x="2892245" y="1901950"/>
            <a:chExt cx="5650085" cy="1679755"/>
          </a:xfrm>
        </p:grpSpPr>
        <p:sp>
          <p:nvSpPr>
            <p:cNvPr id="24" name="Title 3">
              <a:extLst>
                <a:ext uri="{FF2B5EF4-FFF2-40B4-BE49-F238E27FC236}">
                  <a16:creationId xmlns:a16="http://schemas.microsoft.com/office/drawing/2014/main" id="{8013F755-1EC9-4BBD-A7B9-255E8634EF27}"/>
                </a:ext>
              </a:extLst>
            </p:cNvPr>
            <p:cNvSpPr txBox="1">
              <a:spLocks/>
            </p:cNvSpPr>
            <p:nvPr/>
          </p:nvSpPr>
          <p:spPr>
            <a:xfrm>
              <a:off x="2892245" y="1901950"/>
              <a:ext cx="5650085" cy="16797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rgbClr val="F79B4F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3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Prof Darlan Alves Cardoso</a:t>
              </a:r>
            </a:p>
            <a:p>
              <a:pPr algn="r">
                <a:lnSpc>
                  <a:spcPct val="120000"/>
                </a:lnSpc>
              </a:pPr>
              <a:r>
                <a:rPr lang="en-US" sz="1800" dirty="0" err="1">
                  <a:solidFill>
                    <a:schemeClr val="tx1"/>
                  </a:solidFill>
                  <a:latin typeface="Arial Narrow" panose="020B0606020202030204" pitchFamily="34" charset="0"/>
                  <a:hlinkClick r:id="rId3"/>
                </a:rPr>
                <a:t>darlanphb@gmail.com</a:t>
              </a:r>
              <a:endParaRPr lang="en-US" sz="18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en-US" sz="18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(86) 99444-2611 </a:t>
              </a:r>
            </a:p>
          </p:txBody>
        </p:sp>
        <p:pic>
          <p:nvPicPr>
            <p:cNvPr id="25" name="Picture 2" descr="http://www.midiamax.com.br/sites/default/files/arquivos/noticias/2016/abr/wpp.png">
              <a:extLst>
                <a:ext uri="{FF2B5EF4-FFF2-40B4-BE49-F238E27FC236}">
                  <a16:creationId xmlns:a16="http://schemas.microsoft.com/office/drawing/2014/main" id="{CD417EF1-5FF1-4DF4-B7A3-1B6B0FA407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56" t="28548" r="29958" b="27291"/>
            <a:stretch/>
          </p:blipFill>
          <p:spPr bwMode="auto">
            <a:xfrm>
              <a:off x="6517586" y="2894630"/>
              <a:ext cx="49974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https://www.google.com/images/icons/product/googlemail-128.png">
              <a:extLst>
                <a:ext uri="{FF2B5EF4-FFF2-40B4-BE49-F238E27FC236}">
                  <a16:creationId xmlns:a16="http://schemas.microsoft.com/office/drawing/2014/main" id="{27EDB34D-6C3D-49A5-BE10-5744E963A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4461" y="2579827"/>
              <a:ext cx="359999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Resultado de imagem para gif animado robotica">
            <a:extLst>
              <a:ext uri="{FF2B5EF4-FFF2-40B4-BE49-F238E27FC236}">
                <a16:creationId xmlns:a16="http://schemas.microsoft.com/office/drawing/2014/main" id="{6708C9D0-3EC0-4CF0-A2B3-B4B7825976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967" y="2023406"/>
            <a:ext cx="2905490" cy="44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68E33B46-06FA-4ABE-A5D7-22CE1073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425" y="770708"/>
            <a:ext cx="5955495" cy="916230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tx1"/>
                </a:solidFill>
              </a:rPr>
              <a:t>Obrigado!</a:t>
            </a:r>
          </a:p>
        </p:txBody>
      </p:sp>
      <p:pic>
        <p:nvPicPr>
          <p:cNvPr id="16" name="Picture 2" descr="Imagem relacionada">
            <a:extLst>
              <a:ext uri="{FF2B5EF4-FFF2-40B4-BE49-F238E27FC236}">
                <a16:creationId xmlns:a16="http://schemas.microsoft.com/office/drawing/2014/main" id="{AFFEA006-E3A1-4370-A0D2-2A57978A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443835"/>
            <a:ext cx="6566315" cy="3512215"/>
          </a:xfrm>
        </p:spPr>
        <p:txBody>
          <a:bodyPr>
            <a:normAutofit/>
          </a:bodyPr>
          <a:lstStyle/>
          <a:p>
            <a:pPr marL="0" indent="45000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Durante o pré-processamento, é comum remover pontuações e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stopwords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(palavras comuns que geralmente não contribuem para o significado do texto) para simplificar a análise posterior.</a:t>
            </a:r>
          </a:p>
          <a:p>
            <a:pPr marL="0" indent="45000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Além disso, outras tarefas de limpeza, como correção ortográfica e normalização de texto, podem ser realizadas.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Limpeza de Texto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1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443835"/>
            <a:ext cx="6566315" cy="427574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Frase original: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O processamento de linguagem natural é uma área fascinante da inteligência artificial.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Frase após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tokenização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e remoção de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stopwords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: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0070C0"/>
                </a:solidFill>
                <a:latin typeface="Arial Narrow" panose="020B0606020202030204" pitchFamily="34" charset="0"/>
              </a:rPr>
              <a:t>"processamento linguagem natural área fascinante inteligência artificial.“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Neste exemplo, as palavras "O", "de", "é", "uma", "da", foram removidas por serem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stopwords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, e a frase foi reduzida às palavras restantes após o processo de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tokenização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e limpeza.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Limpeza de Texto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32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443835"/>
            <a:ext cx="6566315" cy="427574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normalização de texto envolve a redução de palavras em suas formas base ou raízes. A lematização e o </a:t>
            </a:r>
            <a:r>
              <a:rPr lang="pt-BR" sz="24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stemming</a:t>
            </a: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 são técnicas comuns usadas para alcançar esse objetivo, ajudando a reduzir a dimensionalidade do espaço de recursos e melhorar a precisão das análises de texto.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Normalização de Texto: Lematização e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Stemming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86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Normalização de Texto: Lematização e </a:t>
            </a:r>
            <a:r>
              <a:rPr lang="pt-BR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Stemming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65AB45-1109-E83D-3DD7-9F458C0B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10" y="1443835"/>
            <a:ext cx="7320690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9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9C357C-72C7-4745-B47B-69DB347F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425" y="1443835"/>
            <a:ext cx="6566315" cy="427574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A representação de texto é fundamental no PLN para transformar o texto em formatos compreensíveis para os algoritmos de aprendizado de máquina.</a:t>
            </a:r>
          </a:p>
        </p:txBody>
      </p:sp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FE938295-0DDB-4DCA-BDB7-2B4BD592A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730" y="450281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Único Canto Arredondado 7">
            <a:extLst>
              <a:ext uri="{FF2B5EF4-FFF2-40B4-BE49-F238E27FC236}">
                <a16:creationId xmlns:a16="http://schemas.microsoft.com/office/drawing/2014/main" id="{9587B90B-8E02-474D-9479-EAF01C127769}"/>
              </a:ext>
            </a:extLst>
          </p:cNvPr>
          <p:cNvSpPr>
            <a:spLocks noChangeAspect="1"/>
          </p:cNvSpPr>
          <p:nvPr/>
        </p:nvSpPr>
        <p:spPr>
          <a:xfrm>
            <a:off x="-4" y="346424"/>
            <a:ext cx="9144004" cy="800317"/>
          </a:xfrm>
          <a:prstGeom prst="round1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Representação de Texto</a:t>
            </a:r>
            <a:endParaRPr lang="pt-BR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5E345D-D96F-688E-F5FF-20C234EA9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540" y="2656190"/>
            <a:ext cx="5963482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32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2772</TotalTime>
  <Words>1994</Words>
  <Application>Microsoft Office PowerPoint</Application>
  <PresentationFormat>Apresentação na tela (4:3)</PresentationFormat>
  <Paragraphs>112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0" baseType="lpstr">
      <vt:lpstr>Arial</vt:lpstr>
      <vt:lpstr>Arial Narrow</vt:lpstr>
      <vt:lpstr>Calibri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SINDSERM LC</cp:lastModifiedBy>
  <cp:revision>439</cp:revision>
  <dcterms:created xsi:type="dcterms:W3CDTF">2013-08-21T19:17:07Z</dcterms:created>
  <dcterms:modified xsi:type="dcterms:W3CDTF">2024-09-03T20:14:02Z</dcterms:modified>
</cp:coreProperties>
</file>